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1" r:id="rId3"/>
    <p:sldId id="257" r:id="rId4"/>
    <p:sldId id="258" r:id="rId5"/>
    <p:sldId id="270" r:id="rId6"/>
    <p:sldId id="259" r:id="rId7"/>
    <p:sldId id="273" r:id="rId8"/>
    <p:sldId id="274" r:id="rId9"/>
    <p:sldId id="275" r:id="rId10"/>
    <p:sldId id="265" r:id="rId11"/>
    <p:sldId id="272" r:id="rId12"/>
    <p:sldId id="262" r:id="rId13"/>
    <p:sldId id="263" r:id="rId14"/>
    <p:sldId id="271" r:id="rId15"/>
    <p:sldId id="264" r:id="rId16"/>
    <p:sldId id="266" r:id="rId17"/>
    <p:sldId id="277" r:id="rId18"/>
    <p:sldId id="267" r:id="rId19"/>
    <p:sldId id="278" r:id="rId20"/>
    <p:sldId id="276" r:id="rId21"/>
    <p:sldId id="279" r:id="rId22"/>
    <p:sldId id="26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516"/>
    <a:srgbClr val="BD6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4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9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300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2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1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9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85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6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9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5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1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6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4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0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5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71" y="3196181"/>
            <a:ext cx="7051286" cy="3636419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601532" y="310256"/>
            <a:ext cx="8032636" cy="2885925"/>
            <a:chOff x="2601532" y="335656"/>
            <a:chExt cx="8032636" cy="288592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532" y="335656"/>
              <a:ext cx="8032636" cy="2885925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4281123" y="1335494"/>
              <a:ext cx="1191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0" b="1" cap="none" spc="0" dirty="0" smtClean="0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CC7516"/>
                  </a:solidFill>
                  <a:effectLst/>
                </a:rPr>
                <a:t>JVC</a:t>
              </a:r>
              <a:endParaRPr lang="es-ES" sz="40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C7516"/>
                </a:solidFill>
                <a:effectLst/>
              </a:endParaRPr>
            </a:p>
          </p:txBody>
        </p:sp>
      </p:grp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4515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8403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313" y="611231"/>
            <a:ext cx="6020397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ES" sz="3400" b="1" dirty="0"/>
              <a:t>Ejecución de </a:t>
            </a:r>
            <a:r>
              <a:rPr lang="es-ES" sz="3400" b="1" dirty="0" smtClean="0"/>
              <a:t>Real de Presupuesto</a:t>
            </a:r>
            <a:endParaRPr lang="es-CR" sz="3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0" y="2640646"/>
            <a:ext cx="11343082" cy="2612146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1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6642" y="942660"/>
            <a:ext cx="939642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ES" sz="3400" b="1" dirty="0" smtClean="0"/>
              <a:t>¿Qué pasa con los saldos del presupuesto?</a:t>
            </a:r>
            <a:endParaRPr lang="es-CR" sz="3400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6110319" y="1888843"/>
            <a:ext cx="3330091" cy="1583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/>
              <a:t>Recursos Préstamo IFAM</a:t>
            </a:r>
            <a:endParaRPr lang="es-CR" sz="2800" b="1" dirty="0"/>
          </a:p>
          <a:p>
            <a:pPr algn="ctr"/>
            <a:r>
              <a:rPr lang="es-CR" sz="2800" b="1" dirty="0"/>
              <a:t>¢ </a:t>
            </a:r>
            <a:r>
              <a:rPr lang="es-ES" sz="2800" dirty="0" smtClean="0"/>
              <a:t>405.916.316,50</a:t>
            </a:r>
            <a:endParaRPr lang="es-CR" sz="2800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1591732" y="1888843"/>
            <a:ext cx="3759201" cy="158390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/>
              <a:t>Recursos                Ley 8114 - Ley 9329</a:t>
            </a:r>
          </a:p>
          <a:p>
            <a:pPr algn="ctr"/>
            <a:r>
              <a:rPr lang="es-CR" sz="2800" b="1" dirty="0" smtClean="0"/>
              <a:t>¢ </a:t>
            </a:r>
            <a:r>
              <a:rPr lang="es-ES" sz="2800" dirty="0" smtClean="0"/>
              <a:t>339.892.987,92</a:t>
            </a:r>
            <a:endParaRPr lang="es-CR" sz="28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591732" y="1885386"/>
            <a:ext cx="3759201" cy="1583906"/>
          </a:xfrm>
          <a:prstGeom prst="roundRect">
            <a:avLst/>
          </a:prstGeom>
          <a:solidFill>
            <a:schemeClr val="accent2"/>
          </a:solidFill>
          <a:ln>
            <a:solidFill>
              <a:srgbClr val="BD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/>
              <a:t>Recursos                Ley 8114 - Ley 9329</a:t>
            </a:r>
          </a:p>
          <a:p>
            <a:pPr algn="ctr"/>
            <a:r>
              <a:rPr lang="es-CR" sz="2800" b="1" dirty="0" smtClean="0"/>
              <a:t>¢ </a:t>
            </a:r>
            <a:r>
              <a:rPr lang="es-ES" sz="2800" dirty="0" smtClean="0"/>
              <a:t>339.892.676,71</a:t>
            </a:r>
            <a:endParaRPr lang="es-CR" sz="28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3731260" y="3958915"/>
            <a:ext cx="4044104" cy="201855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/>
              <a:t>Presupuesto Extraordinario</a:t>
            </a:r>
          </a:p>
          <a:p>
            <a:pPr algn="ctr"/>
            <a:endParaRPr lang="es-CR" sz="2800" b="1" dirty="0" smtClean="0"/>
          </a:p>
          <a:p>
            <a:pPr algn="ctr"/>
            <a:r>
              <a:rPr lang="es-CR" sz="2800" b="1" dirty="0" smtClean="0"/>
              <a:t>¢ </a:t>
            </a:r>
            <a:r>
              <a:rPr lang="es-ES" sz="2800" b="1" dirty="0" smtClean="0"/>
              <a:t>745.808.993,21</a:t>
            </a:r>
            <a:endParaRPr lang="es-CR" sz="2800" b="1" dirty="0"/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9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8" fill="hold" grpId="1" nodeType="after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1" y="1874047"/>
            <a:ext cx="11727708" cy="4696087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276926" y="707123"/>
            <a:ext cx="9637175" cy="527595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 smtClean="0"/>
              <a:t>Ejecución, </a:t>
            </a:r>
            <a:r>
              <a:rPr lang="es-CR" sz="2800" b="1" dirty="0"/>
              <a:t>según </a:t>
            </a:r>
            <a:r>
              <a:rPr lang="es-CR" sz="2800" b="1" dirty="0" smtClean="0"/>
              <a:t>las 18 metas </a:t>
            </a:r>
            <a:r>
              <a:rPr lang="es-CR" sz="2800" b="1" dirty="0"/>
              <a:t>propuestas en </a:t>
            </a:r>
            <a:r>
              <a:rPr lang="es-CR" sz="2800" b="1" dirty="0" smtClean="0"/>
              <a:t>el                Plan </a:t>
            </a:r>
            <a:r>
              <a:rPr lang="es-CR" sz="2800" b="1" dirty="0"/>
              <a:t>Anual </a:t>
            </a:r>
            <a:r>
              <a:rPr lang="es-CR" sz="2800" b="1" dirty="0" smtClean="0"/>
              <a:t>Operativo y evaluación .</a:t>
            </a:r>
            <a:r>
              <a:rPr lang="es-CR" sz="2800" b="1" dirty="0"/>
              <a:t/>
            </a:r>
            <a:br>
              <a:rPr lang="es-CR" sz="2800" b="1" dirty="0"/>
            </a:br>
            <a:endParaRPr lang="es-CR" sz="2800" dirty="0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6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7" y="1687780"/>
            <a:ext cx="11727914" cy="500088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276926" y="707123"/>
            <a:ext cx="9637175" cy="527595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 smtClean="0"/>
              <a:t>Ejecución, </a:t>
            </a:r>
            <a:r>
              <a:rPr lang="es-CR" sz="2800" b="1" dirty="0"/>
              <a:t>según </a:t>
            </a:r>
            <a:r>
              <a:rPr lang="es-CR" sz="2800" b="1" dirty="0" smtClean="0"/>
              <a:t>las 18 metas </a:t>
            </a:r>
            <a:r>
              <a:rPr lang="es-CR" sz="2800" b="1" dirty="0"/>
              <a:t>propuestas en </a:t>
            </a:r>
            <a:r>
              <a:rPr lang="es-CR" sz="2800" b="1" dirty="0" smtClean="0"/>
              <a:t>el                Plan </a:t>
            </a:r>
            <a:r>
              <a:rPr lang="es-CR" sz="2800" b="1" dirty="0"/>
              <a:t>Anual </a:t>
            </a:r>
            <a:r>
              <a:rPr lang="es-CR" sz="2800" b="1" dirty="0" smtClean="0"/>
              <a:t>Operativo y evaluación .</a:t>
            </a:r>
            <a:r>
              <a:rPr lang="es-CR" sz="2800" b="1" dirty="0"/>
              <a:t/>
            </a:r>
            <a:br>
              <a:rPr lang="es-CR" sz="2800" b="1" dirty="0"/>
            </a:br>
            <a:endParaRPr lang="es-CR" sz="2800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4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3" y="1778168"/>
            <a:ext cx="11606818" cy="4679153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76926" y="707123"/>
            <a:ext cx="9637175" cy="527595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 smtClean="0"/>
              <a:t>Ejecución, </a:t>
            </a:r>
            <a:r>
              <a:rPr lang="es-CR" sz="2800" b="1" dirty="0"/>
              <a:t>según </a:t>
            </a:r>
            <a:r>
              <a:rPr lang="es-CR" sz="2800" b="1" dirty="0" smtClean="0"/>
              <a:t>las 18 metas </a:t>
            </a:r>
            <a:r>
              <a:rPr lang="es-CR" sz="2800" b="1" dirty="0"/>
              <a:t>propuestas en </a:t>
            </a:r>
            <a:r>
              <a:rPr lang="es-CR" sz="2800" b="1" dirty="0" smtClean="0"/>
              <a:t>el                Plan </a:t>
            </a:r>
            <a:r>
              <a:rPr lang="es-CR" sz="2800" b="1" dirty="0"/>
              <a:t>Anual </a:t>
            </a:r>
            <a:r>
              <a:rPr lang="es-CR" sz="2800" b="1" dirty="0" smtClean="0"/>
              <a:t>Operativo y evaluación .</a:t>
            </a:r>
            <a:r>
              <a:rPr lang="es-CR" sz="2800" b="1" dirty="0"/>
              <a:t/>
            </a:r>
            <a:br>
              <a:rPr lang="es-CR" sz="2800" b="1" dirty="0"/>
            </a:br>
            <a:endParaRPr lang="es-CR" sz="2800" dirty="0"/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1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4" y="1795101"/>
            <a:ext cx="11709887" cy="4758099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76926" y="707123"/>
            <a:ext cx="9637175" cy="527595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 smtClean="0"/>
              <a:t>Ejecución, </a:t>
            </a:r>
            <a:r>
              <a:rPr lang="es-CR" sz="2800" b="1" dirty="0"/>
              <a:t>según </a:t>
            </a:r>
            <a:r>
              <a:rPr lang="es-CR" sz="2800" b="1" dirty="0" smtClean="0"/>
              <a:t>las 18 metas </a:t>
            </a:r>
            <a:r>
              <a:rPr lang="es-CR" sz="2800" b="1" dirty="0"/>
              <a:t>propuestas en </a:t>
            </a:r>
            <a:r>
              <a:rPr lang="es-CR" sz="2800" b="1" dirty="0" smtClean="0"/>
              <a:t>el                Plan </a:t>
            </a:r>
            <a:r>
              <a:rPr lang="es-CR" sz="2800" b="1" dirty="0"/>
              <a:t>Anual </a:t>
            </a:r>
            <a:r>
              <a:rPr lang="es-CR" sz="2800" b="1" dirty="0" smtClean="0"/>
              <a:t>Operativo y evaluación .</a:t>
            </a:r>
            <a:r>
              <a:rPr lang="es-CR" sz="2800" b="1" dirty="0"/>
              <a:t/>
            </a:r>
            <a:br>
              <a:rPr lang="es-CR" sz="2800" b="1" dirty="0"/>
            </a:br>
            <a:endParaRPr lang="es-CR" sz="2800" dirty="0"/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9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069" y="674910"/>
            <a:ext cx="8911687" cy="9506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Proyectos a través de Recursos del BID/ MOPT</a:t>
            </a:r>
            <a:endParaRPr lang="es-CR" sz="280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863" y="1738580"/>
            <a:ext cx="8705893" cy="49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069" y="674910"/>
            <a:ext cx="8911687" cy="9506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Proyectos a través de Recursos del BID/ MOPT</a:t>
            </a:r>
            <a:endParaRPr lang="es-CR" sz="280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1468492" y="5908769"/>
            <a:ext cx="1149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Brujo - Brisas.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92" y="1738578"/>
            <a:ext cx="2829190" cy="417019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742550" y="5908769"/>
            <a:ext cx="1791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Microempresas</a:t>
            </a:r>
            <a:endParaRPr lang="es-CR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016610" y="5908769"/>
            <a:ext cx="2706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Rancho Coco</a:t>
            </a:r>
            <a:endParaRPr lang="es-CR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454" y="1738576"/>
            <a:ext cx="2872330" cy="41701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556" y="1738576"/>
            <a:ext cx="2872330" cy="41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1" y="457690"/>
            <a:ext cx="8661399" cy="12808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Proyectos a través de Recursos de la CNE</a:t>
            </a:r>
            <a:endParaRPr lang="es-CR" sz="28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14" y="1555679"/>
            <a:ext cx="6540873" cy="50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1" y="457690"/>
            <a:ext cx="8661399" cy="12808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Proyectos a través de Recursos de la CNE</a:t>
            </a:r>
            <a:endParaRPr lang="es-CR" sz="28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74" y="1798438"/>
            <a:ext cx="4444106" cy="19637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374" y="4259010"/>
            <a:ext cx="4444106" cy="19637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560" y="1798438"/>
            <a:ext cx="4444106" cy="19637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560" y="4259010"/>
            <a:ext cx="4453104" cy="196375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474559" y="6222769"/>
            <a:ext cx="28896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Puente en Remolino de Buenos Aires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474558" y="3733604"/>
            <a:ext cx="2593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Puente en Cordoncillo de Volcán</a:t>
            </a:r>
            <a:endParaRPr lang="es-C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387374" y="3762198"/>
            <a:ext cx="2897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Puente en Santa Lucía de </a:t>
            </a:r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Changuena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387373" y="6219335"/>
            <a:ext cx="2706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Puente en </a:t>
            </a:r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Ujarrras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Buenos Aires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1334" y="696375"/>
            <a:ext cx="6652675" cy="1280890"/>
          </a:xfrm>
        </p:spPr>
        <p:txBody>
          <a:bodyPr/>
          <a:lstStyle/>
          <a:p>
            <a:r>
              <a:rPr lang="es-CR" b="1" dirty="0"/>
              <a:t>Junta Vial Cantonal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0178" y="2215950"/>
            <a:ext cx="10694988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CR" sz="2400" dirty="0"/>
          </a:p>
          <a:p>
            <a:r>
              <a:rPr lang="es-ES_tradnl" sz="2400" dirty="0" smtClean="0"/>
              <a:t>Alcalde</a:t>
            </a:r>
            <a:r>
              <a:rPr lang="es-ES_tradnl" sz="2400" dirty="0"/>
              <a:t>					</a:t>
            </a:r>
            <a:r>
              <a:rPr lang="es-ES_tradnl" sz="2400" dirty="0" smtClean="0"/>
              <a:t>			</a:t>
            </a:r>
            <a:r>
              <a:rPr lang="es-ES_tradnl" sz="2400" dirty="0" err="1" smtClean="0"/>
              <a:t>Mba</a:t>
            </a:r>
            <a:r>
              <a:rPr lang="es-ES_tradnl" sz="2400" dirty="0"/>
              <a:t>. José Bernardino </a:t>
            </a:r>
            <a:r>
              <a:rPr lang="es-ES_tradnl" sz="2400" dirty="0" smtClean="0"/>
              <a:t>Rojas Méndez </a:t>
            </a:r>
            <a:endParaRPr lang="es-CR" sz="2400" dirty="0"/>
          </a:p>
          <a:p>
            <a:r>
              <a:rPr lang="es-ES_tradnl" sz="2400" dirty="0"/>
              <a:t>Consejo Municipal                       </a:t>
            </a:r>
            <a:r>
              <a:rPr lang="es-ES_tradnl" sz="2400" dirty="0" smtClean="0"/>
              <a:t>Sr</a:t>
            </a:r>
            <a:r>
              <a:rPr lang="es-ES_tradnl" sz="2400" dirty="0"/>
              <a:t>. Melvin Cordero Campos</a:t>
            </a:r>
            <a:endParaRPr lang="es-CR" sz="2400" dirty="0"/>
          </a:p>
          <a:p>
            <a:r>
              <a:rPr lang="es-ES_tradnl" sz="2400" dirty="0"/>
              <a:t>Consejos de Distritos				Sr. Rafael Altamirano Santos</a:t>
            </a:r>
            <a:endParaRPr lang="es-CR" sz="2400" dirty="0"/>
          </a:p>
          <a:p>
            <a:r>
              <a:rPr lang="es-ES_tradnl" sz="2400" dirty="0"/>
              <a:t>Asociaciones de Desarrollo		</a:t>
            </a:r>
            <a:r>
              <a:rPr lang="es-ES_tradnl" sz="2400" dirty="0" smtClean="0"/>
              <a:t>Sr</a:t>
            </a:r>
            <a:r>
              <a:rPr lang="es-ES_tradnl" sz="2400" dirty="0"/>
              <a:t>. Marco Tulio Fallas Prado</a:t>
            </a:r>
            <a:endParaRPr lang="es-CR" sz="2400" dirty="0"/>
          </a:p>
          <a:p>
            <a:r>
              <a:rPr lang="es-ES_tradnl" sz="2400" dirty="0" err="1"/>
              <a:t>Ing</a:t>
            </a:r>
            <a:r>
              <a:rPr lang="es-ES_tradnl" sz="2400" dirty="0"/>
              <a:t> de Gestión Vial 				Ing.  David Salazar Aguilar</a:t>
            </a:r>
            <a:endParaRPr lang="es-CR" sz="2400" dirty="0"/>
          </a:p>
          <a:p>
            <a:endParaRPr lang="es-CR" sz="24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8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1" y="457690"/>
            <a:ext cx="8661399" cy="12808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Proyectos a través de Recursos de la CNE</a:t>
            </a:r>
            <a:endParaRPr lang="es-CR" sz="28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1509979"/>
            <a:ext cx="6729413" cy="38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1" y="457690"/>
            <a:ext cx="8661399" cy="1280890"/>
          </a:xfrm>
        </p:spPr>
        <p:txBody>
          <a:bodyPr>
            <a:normAutofit/>
          </a:bodyPr>
          <a:lstStyle/>
          <a:p>
            <a:pPr algn="ctr"/>
            <a:r>
              <a:rPr lang="es-CR" sz="2800" b="1" dirty="0"/>
              <a:t>Adquisición de </a:t>
            </a:r>
            <a:r>
              <a:rPr lang="es-CR" sz="2800" b="1" dirty="0" smtClean="0"/>
              <a:t>Recursos Total</a:t>
            </a:r>
            <a:endParaRPr lang="es-CR" sz="28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79" y="1986584"/>
            <a:ext cx="4737902" cy="840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07" y="3075104"/>
            <a:ext cx="4719574" cy="8372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907" y="4160372"/>
            <a:ext cx="4719574" cy="8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3525" y="942660"/>
            <a:ext cx="7020975" cy="633190"/>
          </a:xfrm>
        </p:spPr>
        <p:txBody>
          <a:bodyPr>
            <a:noAutofit/>
          </a:bodyPr>
          <a:lstStyle/>
          <a:p>
            <a:pPr algn="ctr"/>
            <a:r>
              <a:rPr lang="es-CR" b="1" dirty="0" smtClean="0"/>
              <a:t>Sesiones y </a:t>
            </a:r>
            <a:r>
              <a:rPr lang="es-CR" b="1" dirty="0"/>
              <a:t>rendiciones de JVC </a:t>
            </a:r>
            <a:r>
              <a:rPr lang="es-CR" b="1" dirty="0" smtClean="0"/>
              <a:t>en </a:t>
            </a:r>
            <a:r>
              <a:rPr lang="es-CR" b="1" dirty="0"/>
              <a:t>los distritos </a:t>
            </a:r>
            <a:endParaRPr lang="es-CR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261040"/>
            <a:ext cx="1289844" cy="1591840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25" y="2755900"/>
            <a:ext cx="3594331" cy="3187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04" y="2755900"/>
            <a:ext cx="3594331" cy="31877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43" y="2755900"/>
            <a:ext cx="3575482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4814" y="906151"/>
            <a:ext cx="7112136" cy="1415873"/>
          </a:xfrm>
        </p:spPr>
        <p:txBody>
          <a:bodyPr>
            <a:normAutofit/>
          </a:bodyPr>
          <a:lstStyle/>
          <a:p>
            <a:r>
              <a:rPr lang="es-CR" sz="8000" dirty="0" smtClean="0">
                <a:solidFill>
                  <a:schemeClr val="accent1"/>
                </a:solidFill>
              </a:rPr>
              <a:t>Gracias !!!!</a:t>
            </a:r>
            <a:endParaRPr lang="es-CR" sz="80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Grande Fondo Transpa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50" y="372683"/>
            <a:ext cx="2031388" cy="248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58" y="2855491"/>
            <a:ext cx="6226092" cy="3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7466" y="1699477"/>
            <a:ext cx="8334875" cy="424190"/>
          </a:xfrm>
        </p:spPr>
        <p:txBody>
          <a:bodyPr>
            <a:normAutofit fontScale="90000"/>
          </a:bodyPr>
          <a:lstStyle/>
          <a:p>
            <a:r>
              <a:rPr lang="es-ES_tradnl" sz="2200" dirty="0" smtClean="0"/>
              <a:t>Funge </a:t>
            </a:r>
            <a:r>
              <a:rPr lang="es-ES_tradnl" sz="2200" dirty="0"/>
              <a:t>como secretaría técnica de la Junta Vial Cantonal</a:t>
            </a:r>
            <a:endParaRPr lang="es-CR" sz="2200" dirty="0"/>
          </a:p>
        </p:txBody>
      </p:sp>
      <p:grpSp>
        <p:nvGrpSpPr>
          <p:cNvPr id="4" name="Grupo 3"/>
          <p:cNvGrpSpPr/>
          <p:nvPr/>
        </p:nvGrpSpPr>
        <p:grpSpPr>
          <a:xfrm>
            <a:off x="2589212" y="2197929"/>
            <a:ext cx="8373079" cy="3941893"/>
            <a:chOff x="0" y="0"/>
            <a:chExt cx="6219825" cy="279019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25"/>
              <a:ext cx="4241165" cy="268732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0"/>
              <a:ext cx="1952625" cy="2790190"/>
            </a:xfrm>
            <a:prstGeom prst="rect">
              <a:avLst/>
            </a:prstGeom>
          </p:spPr>
        </p:pic>
      </p:grpSp>
      <p:sp>
        <p:nvSpPr>
          <p:cNvPr id="7" name="Rectángulo redondeado 6"/>
          <p:cNvSpPr/>
          <p:nvPr/>
        </p:nvSpPr>
        <p:spPr>
          <a:xfrm>
            <a:off x="10371517" y="3972855"/>
            <a:ext cx="1580077" cy="865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b="1" dirty="0" smtClean="0"/>
              <a:t>Nueva maquinaria</a:t>
            </a:r>
            <a:endParaRPr lang="es-CR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3123515" y="2130197"/>
            <a:ext cx="1533122" cy="70254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b="1" dirty="0" smtClean="0"/>
              <a:t>Nuevo edificio</a:t>
            </a:r>
            <a:endParaRPr lang="es-CR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2202049" y="5217687"/>
            <a:ext cx="1688027" cy="702541"/>
          </a:xfrm>
          <a:prstGeom prst="roundRect">
            <a:avLst/>
          </a:prstGeom>
          <a:solidFill>
            <a:schemeClr val="accent2"/>
          </a:solidFill>
          <a:ln>
            <a:solidFill>
              <a:srgbClr val="BD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b="1" dirty="0" smtClean="0"/>
              <a:t>57 funcionarios</a:t>
            </a:r>
            <a:endParaRPr lang="es-CR" b="1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397377" y="749793"/>
            <a:ext cx="9454964" cy="645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 smtClean="0"/>
              <a:t>Departamento de Gestión Vial Municipal</a:t>
            </a:r>
            <a:br>
              <a:rPr lang="es-ES" b="1" dirty="0" smtClean="0"/>
            </a:br>
            <a:endParaRPr lang="es-CR" sz="2200" b="1" dirty="0"/>
          </a:p>
        </p:txBody>
      </p:sp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5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6263" y="1124498"/>
            <a:ext cx="9692745" cy="839770"/>
          </a:xfrm>
        </p:spPr>
        <p:txBody>
          <a:bodyPr/>
          <a:lstStyle/>
          <a:p>
            <a:r>
              <a:rPr lang="es-CR" b="1" dirty="0" smtClean="0"/>
              <a:t>Asignación Presupuestaria – Periodo 2020</a:t>
            </a:r>
            <a:endParaRPr lang="es-CR" dirty="0"/>
          </a:p>
        </p:txBody>
      </p:sp>
      <p:sp>
        <p:nvSpPr>
          <p:cNvPr id="5" name="Rectángulo redondeado 4"/>
          <p:cNvSpPr/>
          <p:nvPr/>
        </p:nvSpPr>
        <p:spPr>
          <a:xfrm>
            <a:off x="4509960" y="3601246"/>
            <a:ext cx="3330091" cy="1583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/>
              <a:t>Rebaja  </a:t>
            </a:r>
            <a:r>
              <a:rPr lang="es-CR" sz="2800" b="1" dirty="0" smtClean="0"/>
              <a:t>2020</a:t>
            </a:r>
            <a:endParaRPr lang="es-CR" sz="2800" b="1" dirty="0"/>
          </a:p>
          <a:p>
            <a:pPr algn="ctr"/>
            <a:r>
              <a:rPr lang="es-CR" sz="2800" b="1" dirty="0"/>
              <a:t>¢ </a:t>
            </a:r>
            <a:r>
              <a:rPr lang="es-ES" sz="2800" dirty="0"/>
              <a:t>673.339.806,00 </a:t>
            </a:r>
            <a:endParaRPr lang="es-CR" sz="28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1083733" y="2578350"/>
            <a:ext cx="3426227" cy="158390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/>
              <a:t>Asignado </a:t>
            </a:r>
            <a:r>
              <a:rPr lang="es-CR" sz="2800" b="1" dirty="0" smtClean="0"/>
              <a:t> 2020</a:t>
            </a:r>
          </a:p>
          <a:p>
            <a:pPr algn="ctr"/>
            <a:r>
              <a:rPr lang="es-CR" sz="2800" b="1" dirty="0" smtClean="0"/>
              <a:t>¢ </a:t>
            </a:r>
            <a:r>
              <a:rPr lang="es-ES" sz="2800" dirty="0" smtClean="0"/>
              <a:t>3.285.654.807,00</a:t>
            </a:r>
            <a:endParaRPr lang="es-CR" sz="2800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7840050" y="4605207"/>
            <a:ext cx="3561375" cy="1602841"/>
          </a:xfrm>
          <a:prstGeom prst="roundRect">
            <a:avLst/>
          </a:prstGeom>
          <a:solidFill>
            <a:schemeClr val="accent2"/>
          </a:solidFill>
          <a:ln>
            <a:solidFill>
              <a:srgbClr val="BD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/>
              <a:t>Depositado  </a:t>
            </a:r>
            <a:r>
              <a:rPr lang="es-CR" sz="2800" b="1" dirty="0"/>
              <a:t>2020</a:t>
            </a:r>
          </a:p>
          <a:p>
            <a:pPr algn="ctr"/>
            <a:r>
              <a:rPr lang="es-CR" sz="2800" b="1" dirty="0"/>
              <a:t>¢ </a:t>
            </a:r>
            <a:r>
              <a:rPr lang="es-ES" sz="2800" dirty="0" smtClean="0"/>
              <a:t>2.612.315.000,50 </a:t>
            </a:r>
            <a:endParaRPr lang="es-CR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1456263" y="1738580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b="1" dirty="0"/>
              <a:t>Ley 8114 y Ley 9329</a:t>
            </a:r>
            <a:endParaRPr lang="es-CR" dirty="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1219201" y="1158364"/>
            <a:ext cx="9692745" cy="839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R" b="1" dirty="0"/>
              <a:t>Presupuesto Municipal para Gestión Vial</a:t>
            </a:r>
            <a:endParaRPr lang="es-CR" dirty="0"/>
          </a:p>
        </p:txBody>
      </p:sp>
      <p:sp>
        <p:nvSpPr>
          <p:cNvPr id="10" name="Rectángulo 9"/>
          <p:cNvSpPr/>
          <p:nvPr/>
        </p:nvSpPr>
        <p:spPr>
          <a:xfrm>
            <a:off x="1219201" y="1738580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b="1" dirty="0"/>
              <a:t>Ley 8114 </a:t>
            </a:r>
            <a:r>
              <a:rPr lang="es-CR" b="1" dirty="0" smtClean="0"/>
              <a:t>- </a:t>
            </a:r>
            <a:r>
              <a:rPr lang="es-CR" b="1" dirty="0"/>
              <a:t>Ley </a:t>
            </a:r>
            <a:r>
              <a:rPr lang="es-CR" b="1" dirty="0" smtClean="0"/>
              <a:t>9329 - IFAM</a:t>
            </a:r>
            <a:endParaRPr lang="es-CR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17" y="2390360"/>
            <a:ext cx="7707536" cy="9164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616" y="3332256"/>
            <a:ext cx="7707536" cy="91649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16" y="4279499"/>
            <a:ext cx="7707537" cy="91649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616" y="5277542"/>
            <a:ext cx="7707537" cy="916496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9143" y="523560"/>
            <a:ext cx="5136057" cy="657540"/>
          </a:xfrm>
        </p:spPr>
        <p:txBody>
          <a:bodyPr>
            <a:normAutofit/>
          </a:bodyPr>
          <a:lstStyle/>
          <a:p>
            <a:r>
              <a:rPr lang="es-CR" sz="2800" b="1" dirty="0"/>
              <a:t>Proyectos </a:t>
            </a:r>
            <a:r>
              <a:rPr lang="es-CR" sz="2800" b="1" dirty="0" smtClean="0"/>
              <a:t>Programados</a:t>
            </a:r>
            <a:endParaRPr lang="es-CR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6012" y="1277691"/>
            <a:ext cx="9227050" cy="11353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000" dirty="0"/>
              <a:t>La Junta Vial Cantonal de la Municipalidad de Buenos Aires presupuestó un total de 145 proyectos para el 2020, distribuidos de la siguiente forma</a:t>
            </a:r>
            <a:r>
              <a:rPr lang="es-ES_tradnl" sz="2000" dirty="0" smtClean="0"/>
              <a:t>:</a:t>
            </a:r>
          </a:p>
          <a:p>
            <a:pPr marL="0" indent="0" algn="just">
              <a:buNone/>
            </a:pPr>
            <a:r>
              <a:rPr lang="es-ES_tradnl" sz="800" dirty="0" smtClean="0"/>
              <a:t> </a:t>
            </a:r>
            <a:endParaRPr lang="es-CR" sz="800" dirty="0"/>
          </a:p>
          <a:p>
            <a:pPr lvl="0"/>
            <a:r>
              <a:rPr lang="es-ES_tradnl" sz="2000" dirty="0" smtClean="0"/>
              <a:t>1 </a:t>
            </a:r>
            <a:r>
              <a:rPr lang="es-ES_tradnl" sz="2000" dirty="0"/>
              <a:t>Mantenimiento Rutinario</a:t>
            </a:r>
            <a:endParaRPr lang="es-CR" sz="2000" dirty="0"/>
          </a:p>
          <a:p>
            <a:endParaRPr lang="es-CR" sz="2000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02" y="2959100"/>
            <a:ext cx="2512857" cy="3454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25" y="2959100"/>
            <a:ext cx="2512857" cy="3454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496" y="2959100"/>
            <a:ext cx="2512857" cy="3454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273" y="2959100"/>
            <a:ext cx="2515138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64626" y="1272303"/>
            <a:ext cx="6591974" cy="552023"/>
          </a:xfrm>
        </p:spPr>
        <p:txBody>
          <a:bodyPr>
            <a:noAutofit/>
          </a:bodyPr>
          <a:lstStyle/>
          <a:p>
            <a:pPr lvl="0"/>
            <a:r>
              <a:rPr lang="es-ES_tradnl" sz="2000" dirty="0" smtClean="0"/>
              <a:t>94 </a:t>
            </a:r>
            <a:r>
              <a:rPr lang="es-ES_tradnl" sz="2000" dirty="0"/>
              <a:t>de Mantenimiento </a:t>
            </a:r>
            <a:r>
              <a:rPr lang="es-ES_tradnl" sz="2000" dirty="0" smtClean="0"/>
              <a:t>Periódico. </a:t>
            </a:r>
            <a:endParaRPr lang="es-CR" sz="2000" dirty="0"/>
          </a:p>
          <a:p>
            <a:endParaRPr lang="es-CR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0" y="25689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449143" y="523560"/>
            <a:ext cx="5136057" cy="657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R" sz="2800" b="1" smtClean="0"/>
              <a:t>Proyectos Programados</a:t>
            </a:r>
            <a:endParaRPr lang="es-CR" sz="2800" dirty="0"/>
          </a:p>
        </p:txBody>
      </p:sp>
      <p:pic>
        <p:nvPicPr>
          <p:cNvPr id="6145" name="Imagen 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93" y="1817464"/>
            <a:ext cx="3282563" cy="19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291948" y="3797249"/>
            <a:ext cx="2233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6-03-073: VOLCÁN – CACAO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08" y="1794209"/>
            <a:ext cx="3255083" cy="1990391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4768380" y="3797227"/>
            <a:ext cx="32825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6-03-038: CALLES </a:t>
            </a:r>
            <a:r>
              <a:rPr lang="es-E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URB. BUENOS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AIRES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43" y="1809498"/>
            <a:ext cx="3244658" cy="1990391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8159695" y="3750125"/>
            <a:ext cx="3373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6-03-014: ALTO MOJON; S.ANT. - CRUCE STA CRUZ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48" y="4211790"/>
            <a:ext cx="3286408" cy="2003018"/>
          </a:xfrm>
          <a:prstGeom prst="rect">
            <a:avLst/>
          </a:prstGeom>
          <a:noFill/>
        </p:spPr>
      </p:pic>
      <p:pic>
        <p:nvPicPr>
          <p:cNvPr id="18" name="Imagen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59" y="4211790"/>
            <a:ext cx="3259232" cy="2003018"/>
          </a:xfrm>
          <a:prstGeom prst="rect">
            <a:avLst/>
          </a:prstGeom>
          <a:noFill/>
        </p:spPr>
      </p:pic>
      <p:sp>
        <p:nvSpPr>
          <p:cNvPr id="14" name="Rectángulo 13"/>
          <p:cNvSpPr/>
          <p:nvPr/>
        </p:nvSpPr>
        <p:spPr>
          <a:xfrm>
            <a:off x="4768380" y="6214809"/>
            <a:ext cx="3173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6-03-040: ALTO DE SAN JOAQUÍN - SABANAS EL BARRANCO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286600" y="6214808"/>
            <a:ext cx="3376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6-03-374: CHANGUENA A: FCA. LOS AMAYA.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027612" y="6213872"/>
            <a:ext cx="3267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6-03-009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POTRERO 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GRANDE - PUEBLO </a:t>
            </a: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NUEVO-FCA.HELECHALES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54" y="4211789"/>
            <a:ext cx="3259232" cy="2002083"/>
          </a:xfrm>
          <a:prstGeom prst="rect">
            <a:avLst/>
          </a:prstGeom>
          <a:noFill/>
        </p:spPr>
      </p:pic>
      <p:pic>
        <p:nvPicPr>
          <p:cNvPr id="27" name="Imagen 2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6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82512" y="1170720"/>
            <a:ext cx="9290550" cy="1530131"/>
          </a:xfrm>
        </p:spPr>
        <p:txBody>
          <a:bodyPr>
            <a:noAutofit/>
          </a:bodyPr>
          <a:lstStyle/>
          <a:p>
            <a:pPr lvl="0" algn="just"/>
            <a:r>
              <a:rPr lang="es-ES_tradnl" sz="2000" dirty="0" smtClean="0"/>
              <a:t>47 </a:t>
            </a:r>
            <a:r>
              <a:rPr lang="es-ES_tradnl" sz="2000" dirty="0"/>
              <a:t>de Rehabilitación (22 proyectos de pasos de alcantarillas, 15 alcantarillas de cuadro, 4 Red pluvial, 1 Aceras, 2 Puentes, 3 Cunetas Revestidas) </a:t>
            </a:r>
            <a:endParaRPr lang="es-CR" sz="2000" dirty="0"/>
          </a:p>
          <a:p>
            <a:pPr algn="just"/>
            <a:endParaRPr lang="es-CR" sz="20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449143" y="523560"/>
            <a:ext cx="5136057" cy="657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R" sz="2800" b="1" smtClean="0"/>
              <a:t>Proyectos Programados</a:t>
            </a:r>
            <a:endParaRPr lang="es-CR" sz="2800" dirty="0"/>
          </a:p>
        </p:txBody>
      </p:sp>
      <p:sp>
        <p:nvSpPr>
          <p:cNvPr id="13" name="Rectángulo 12"/>
          <p:cNvSpPr/>
          <p:nvPr/>
        </p:nvSpPr>
        <p:spPr>
          <a:xfrm>
            <a:off x="7873348" y="6222462"/>
            <a:ext cx="279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6-03-424: LICEO MAÍZ LOS UVA – FINC. EDGAR CAMACHO.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61" y="2205080"/>
            <a:ext cx="2799715" cy="1793844"/>
          </a:xfrm>
          <a:prstGeom prst="rect">
            <a:avLst/>
          </a:prstGeom>
          <a:noFill/>
        </p:spPr>
      </p:pic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61" y="4478376"/>
            <a:ext cx="2799715" cy="1783464"/>
          </a:xfrm>
          <a:prstGeom prst="rect">
            <a:avLst/>
          </a:prstGeom>
          <a:noFill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013" y="4467996"/>
            <a:ext cx="2794382" cy="1793844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31" y="4478376"/>
            <a:ext cx="2780665" cy="1793844"/>
          </a:xfrm>
          <a:prstGeom prst="rect">
            <a:avLst/>
          </a:prstGeom>
          <a:noFill/>
        </p:spPr>
      </p:pic>
      <p:pic>
        <p:nvPicPr>
          <p:cNvPr id="18" name="Imagen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54" y="2192364"/>
            <a:ext cx="2799715" cy="1793844"/>
          </a:xfrm>
          <a:prstGeom prst="rect">
            <a:avLst/>
          </a:prstGeom>
          <a:noFill/>
        </p:spPr>
      </p:pic>
      <p:pic>
        <p:nvPicPr>
          <p:cNvPr id="19" name="Imagen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47" y="2159309"/>
            <a:ext cx="2799715" cy="1822900"/>
          </a:xfrm>
          <a:prstGeom prst="rect">
            <a:avLst/>
          </a:prstGeom>
          <a:noFill/>
        </p:spPr>
      </p:pic>
      <p:sp>
        <p:nvSpPr>
          <p:cNvPr id="20" name="Rectángulo 19"/>
          <p:cNvSpPr/>
          <p:nvPr/>
        </p:nvSpPr>
        <p:spPr>
          <a:xfrm>
            <a:off x="1382512" y="3956809"/>
            <a:ext cx="2490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6-03-256: </a:t>
            </a: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BAJO 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SABALO </a:t>
            </a: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ALTO SABALO.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659170" y="3918708"/>
            <a:ext cx="279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6-03-003: 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TERRABA BIJA. -PILAS </a:t>
            </a:r>
            <a:r>
              <a:rPr lang="es-C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R" sz="1200" dirty="0">
                <a:latin typeface="Arial" panose="020B0604020202020204" pitchFamily="34" charset="0"/>
                <a:cs typeface="Arial" panose="020B0604020202020204" pitchFamily="34" charset="0"/>
              </a:rPr>
              <a:t>LAS DELICIAS, LMTE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404228" y="6232842"/>
            <a:ext cx="279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PUENTE SOBRE QUEBRADA BONITA DE CHANGUENA.</a:t>
            </a:r>
            <a:endParaRPr lang="es-C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680431" y="6222461"/>
            <a:ext cx="2797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6-03-044: BELLA VISTA. – BORUCA</a:t>
            </a:r>
            <a:endParaRPr lang="es-C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873347" y="3936041"/>
            <a:ext cx="32825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6-03-038: CALLES </a:t>
            </a:r>
            <a:r>
              <a:rPr lang="es-E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URB. BUENOS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AIRES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6" name="Imagen 2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6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61912" y="1340196"/>
            <a:ext cx="3430788" cy="471076"/>
          </a:xfrm>
        </p:spPr>
        <p:txBody>
          <a:bodyPr>
            <a:noAutofit/>
          </a:bodyPr>
          <a:lstStyle/>
          <a:p>
            <a:pPr lvl="0"/>
            <a:r>
              <a:rPr lang="es-ES_tradnl" sz="2000" dirty="0" smtClean="0"/>
              <a:t>3 </a:t>
            </a:r>
            <a:r>
              <a:rPr lang="es-ES_tradnl" sz="2000" dirty="0"/>
              <a:t>Mejoramientos.</a:t>
            </a:r>
            <a:endParaRPr lang="es-CR" sz="2000" dirty="0"/>
          </a:p>
          <a:p>
            <a:endParaRPr lang="es-C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449143" y="523560"/>
            <a:ext cx="5136057" cy="657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R" sz="2800" b="1" smtClean="0"/>
              <a:t>Proyectos Programados</a:t>
            </a:r>
            <a:endParaRPr lang="es-CR" sz="2800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12" y="2081480"/>
            <a:ext cx="4345556" cy="3227120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4147023" y="5400700"/>
            <a:ext cx="3720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6-03-010: CRUCE SN. RAFAEL: - LLANO BONITO.</a:t>
            </a:r>
            <a:endParaRPr lang="es-C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30" y="2081480"/>
            <a:ext cx="4324006" cy="3227120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00" y="146740"/>
            <a:ext cx="1289844" cy="15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8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806</TotalTime>
  <Words>446</Words>
  <Application>Microsoft Office PowerPoint</Application>
  <PresentationFormat>Panorámica</PresentationFormat>
  <Paragraphs>76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Espiral</vt:lpstr>
      <vt:lpstr>Presentación de PowerPoint</vt:lpstr>
      <vt:lpstr>Junta Vial Cantonal</vt:lpstr>
      <vt:lpstr>Funge como secretaría técnica de la Junta Vial Cantonal</vt:lpstr>
      <vt:lpstr>Asignación Presupuestaria – Periodo 2020</vt:lpstr>
      <vt:lpstr>Presentación de PowerPoint</vt:lpstr>
      <vt:lpstr>Proyectos Programados</vt:lpstr>
      <vt:lpstr>Presentación de PowerPoint</vt:lpstr>
      <vt:lpstr>Presentación de PowerPoint</vt:lpstr>
      <vt:lpstr>Presentación de PowerPoint</vt:lpstr>
      <vt:lpstr>Ejecución de Real de Presupuesto</vt:lpstr>
      <vt:lpstr>¿Qué pasa con los saldos del presupuesto?</vt:lpstr>
      <vt:lpstr>Ejecución, según las 18 metas propuestas en el                Plan Anual Operativo y evaluación . </vt:lpstr>
      <vt:lpstr>Ejecución, según las 18 metas propuestas en el                Plan Anual Operativo y evaluación . </vt:lpstr>
      <vt:lpstr>Ejecución, según las 18 metas propuestas en el                Plan Anual Operativo y evaluación . </vt:lpstr>
      <vt:lpstr>Ejecución, según las 18 metas propuestas en el                Plan Anual Operativo y evaluación . </vt:lpstr>
      <vt:lpstr>Adquisición de Proyectos a través de Recursos del BID/ MOPT</vt:lpstr>
      <vt:lpstr>Adquisición de Proyectos a través de Recursos del BID/ MOPT</vt:lpstr>
      <vt:lpstr>Adquisición de Proyectos a través de Recursos de la CNE</vt:lpstr>
      <vt:lpstr>Adquisición de Proyectos a través de Recursos de la CNE</vt:lpstr>
      <vt:lpstr>Adquisición de Proyectos a través de Recursos de la CNE</vt:lpstr>
      <vt:lpstr>Adquisición de Recursos Total</vt:lpstr>
      <vt:lpstr>Sesiones y rendiciones de JVC en los distritos </vt:lpstr>
      <vt:lpstr>Gracias 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Eliana Obregón Montiel</dc:creator>
  <cp:lastModifiedBy>Eliana Obregón Montiel</cp:lastModifiedBy>
  <cp:revision>55</cp:revision>
  <dcterms:created xsi:type="dcterms:W3CDTF">2021-02-19T11:48:22Z</dcterms:created>
  <dcterms:modified xsi:type="dcterms:W3CDTF">2021-03-11T20:58:19Z</dcterms:modified>
</cp:coreProperties>
</file>